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04" d="100"/>
          <a:sy n="104" d="100"/>
        </p:scale>
        <p:origin x="138" y="3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g>
</file>

<file path=ppt/media/image2.jpg>
</file>

<file path=ppt/media/image3.png>
</file>

<file path=ppt/media/image4.jpeg>
</file>

<file path=ppt/media/image5.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E563C7-BB52-4CEF-A601-3E580D76C824}"/>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369ED167-0CA0-4BDE-B881-C8277377F86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AF000F50-6FE4-4F8B-96A4-DFE5D252CC3A}"/>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5" name="Espace réservé du pied de page 4">
            <a:extLst>
              <a:ext uri="{FF2B5EF4-FFF2-40B4-BE49-F238E27FC236}">
                <a16:creationId xmlns:a16="http://schemas.microsoft.com/office/drawing/2014/main" id="{5CCF3989-B573-4892-91CD-20928CE8F65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9FDD079-503B-48E8-B0E9-4B8923132AD4}"/>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41323637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9AE43EC-039C-461C-A439-0596900F741E}"/>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4F89998A-5519-49C0-BDED-D978606DC8DB}"/>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EA6266E-F8D3-455F-B256-04F2880AC6E1}"/>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5" name="Espace réservé du pied de page 4">
            <a:extLst>
              <a:ext uri="{FF2B5EF4-FFF2-40B4-BE49-F238E27FC236}">
                <a16:creationId xmlns:a16="http://schemas.microsoft.com/office/drawing/2014/main" id="{1E60285C-183C-4563-B492-601D1B57664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FB78163-F4CE-4679-BB7F-84D7972DB246}"/>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12203552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0E6543F8-AEC1-4878-8152-97636DBE42F7}"/>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135CA03D-08DE-422D-9F38-B09498283C86}"/>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D7913CF-65A1-4880-A918-03EEF38AACC6}"/>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5" name="Espace réservé du pied de page 4">
            <a:extLst>
              <a:ext uri="{FF2B5EF4-FFF2-40B4-BE49-F238E27FC236}">
                <a16:creationId xmlns:a16="http://schemas.microsoft.com/office/drawing/2014/main" id="{8A529D67-955D-410D-9AA8-82EAAADCAB1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68D9BE9-8B26-4C93-ACB1-814B9DBBE06B}"/>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29743790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F9CCA0-B0CA-42E1-94EE-A1D3936D6E05}"/>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D27995C0-DF2A-468D-990D-2FF4FB85B929}"/>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82B018D2-A243-41EF-80F3-BA3EC6CE3F12}"/>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5" name="Espace réservé du pied de page 4">
            <a:extLst>
              <a:ext uri="{FF2B5EF4-FFF2-40B4-BE49-F238E27FC236}">
                <a16:creationId xmlns:a16="http://schemas.microsoft.com/office/drawing/2014/main" id="{A40B9299-AB15-4160-A60A-D1EA584C51C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36E92B1E-EC3A-4C8F-B875-3458641A5B9B}"/>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10876601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AFACC42-4394-45B8-8C1F-8657A565E9C3}"/>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088C4B8F-5A29-441D-BB2D-33AA66D6477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6FBA4EF-A7B4-4CF8-91B2-44EE1089F7AF}"/>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5" name="Espace réservé du pied de page 4">
            <a:extLst>
              <a:ext uri="{FF2B5EF4-FFF2-40B4-BE49-F238E27FC236}">
                <a16:creationId xmlns:a16="http://schemas.microsoft.com/office/drawing/2014/main" id="{B2EDC12C-E071-484E-A265-22AA05F7ED1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3C18DF6-0717-4B16-8413-F76850AC12BE}"/>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15765331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4B2D34-45A2-46E1-91EF-844C818F7C0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BB6F11F8-48A3-4A2D-B18D-E6AF56D75526}"/>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94BFDDC4-2014-46BD-A0A6-BA66639E8DD7}"/>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51D5FD50-846E-4614-AE60-F7739C08764E}"/>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6" name="Espace réservé du pied de page 5">
            <a:extLst>
              <a:ext uri="{FF2B5EF4-FFF2-40B4-BE49-F238E27FC236}">
                <a16:creationId xmlns:a16="http://schemas.microsoft.com/office/drawing/2014/main" id="{61292143-03E4-41D9-B9AF-1FD0B8AF0737}"/>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AEC621F-A2C2-4F28-BA0E-451ED29DEE68}"/>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3140154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9878CE4-8FE6-42D1-A81E-DC287BAB500A}"/>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3819715-33C5-4FAC-9647-D9A82E7A9AE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C3185703-C42A-4E93-8815-E6F3AB9B238B}"/>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61830E72-DF24-4B04-B297-9FFC94B0589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DAA680E-459F-4D76-BF02-7A9F7F9D8B00}"/>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5C4B02D6-E81C-4C19-8478-81F6FB0E3EFA}"/>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8" name="Espace réservé du pied de page 7">
            <a:extLst>
              <a:ext uri="{FF2B5EF4-FFF2-40B4-BE49-F238E27FC236}">
                <a16:creationId xmlns:a16="http://schemas.microsoft.com/office/drawing/2014/main" id="{05DEB979-DF16-4502-BF59-D98E18C4D6BE}"/>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A6231ADA-1946-482C-8353-1018388D683B}"/>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14836407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420BF99-2339-4616-B616-76BAD08C1106}"/>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F48E6D6C-6013-4012-A2F8-7900D4BCB646}"/>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4" name="Espace réservé du pied de page 3">
            <a:extLst>
              <a:ext uri="{FF2B5EF4-FFF2-40B4-BE49-F238E27FC236}">
                <a16:creationId xmlns:a16="http://schemas.microsoft.com/office/drawing/2014/main" id="{4BF885FD-FBA6-42EC-8CB0-60A3B2C5891D}"/>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56F3446A-4EBA-422D-ABF9-EF56DA6B3310}"/>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3000847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73170B86-486F-4FC5-BE23-17821DA6B1A2}"/>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3" name="Espace réservé du pied de page 2">
            <a:extLst>
              <a:ext uri="{FF2B5EF4-FFF2-40B4-BE49-F238E27FC236}">
                <a16:creationId xmlns:a16="http://schemas.microsoft.com/office/drawing/2014/main" id="{5B784E28-8C6F-4542-9DD8-2CA7D3100D1E}"/>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9AF848D0-5CA3-4DA0-B4A6-D7CBE06A11B6}"/>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1070547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10D3742-5BF3-4AA1-AB08-6EC032DFE2B7}"/>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6D606D7B-D973-4C68-A9DA-03AD419DBF1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381CD449-9E95-4CD8-918B-BD40D3EDD2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864AA35-C8D2-43EB-BCBD-751951BBFE93}"/>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6" name="Espace réservé du pied de page 5">
            <a:extLst>
              <a:ext uri="{FF2B5EF4-FFF2-40B4-BE49-F238E27FC236}">
                <a16:creationId xmlns:a16="http://schemas.microsoft.com/office/drawing/2014/main" id="{060E6F27-9D26-4B37-A91F-D040C10071D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C295AB14-FFA5-458D-8C31-3C6B1C4AE117}"/>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39826761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FFD3449-3825-4F50-AA6C-A75C49F78445}"/>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05006264-9A04-4AAF-8E80-4B9768A5B7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62734DA0-1B68-46A1-92E8-EC955352ED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6AAB61B-E32B-4CEF-B95C-718040C543CF}"/>
              </a:ext>
            </a:extLst>
          </p:cNvPr>
          <p:cNvSpPr>
            <a:spLocks noGrp="1"/>
          </p:cNvSpPr>
          <p:nvPr>
            <p:ph type="dt" sz="half" idx="10"/>
          </p:nvPr>
        </p:nvSpPr>
        <p:spPr/>
        <p:txBody>
          <a:bodyPr/>
          <a:lstStyle/>
          <a:p>
            <a:fld id="{046819F0-43DE-446D-BEA0-78A5DB4CB77E}" type="datetimeFigureOut">
              <a:rPr lang="fr-FR" smtClean="0"/>
              <a:t>16/01/2022</a:t>
            </a:fld>
            <a:endParaRPr lang="fr-FR"/>
          </a:p>
        </p:txBody>
      </p:sp>
      <p:sp>
        <p:nvSpPr>
          <p:cNvPr id="6" name="Espace réservé du pied de page 5">
            <a:extLst>
              <a:ext uri="{FF2B5EF4-FFF2-40B4-BE49-F238E27FC236}">
                <a16:creationId xmlns:a16="http://schemas.microsoft.com/office/drawing/2014/main" id="{E121CC25-5D76-46AC-A614-D1E87AB14D59}"/>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4B67EBCD-1F75-472A-A308-FD70687863B9}"/>
              </a:ext>
            </a:extLst>
          </p:cNvPr>
          <p:cNvSpPr>
            <a:spLocks noGrp="1"/>
          </p:cNvSpPr>
          <p:nvPr>
            <p:ph type="sldNum" sz="quarter" idx="12"/>
          </p:nvPr>
        </p:nvSpPr>
        <p:spPr/>
        <p:txBody>
          <a:bodyPr/>
          <a:lstStyle/>
          <a:p>
            <a:fld id="{872F0F17-BB79-430E-9C8C-FE8B1A784D8B}" type="slidenum">
              <a:rPr lang="fr-FR" smtClean="0"/>
              <a:t>‹N°›</a:t>
            </a:fld>
            <a:endParaRPr lang="fr-FR"/>
          </a:p>
        </p:txBody>
      </p:sp>
    </p:spTree>
    <p:extLst>
      <p:ext uri="{BB962C8B-B14F-4D97-AF65-F5344CB8AC3E}">
        <p14:creationId xmlns:p14="http://schemas.microsoft.com/office/powerpoint/2010/main" val="23951146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6A0256CF-23FB-4422-A68E-370C027C586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5DEEF09B-BA2D-42F2-AB04-335259E4782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149C9149-5690-4519-91C6-D221311910A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46819F0-43DE-446D-BEA0-78A5DB4CB77E}" type="datetimeFigureOut">
              <a:rPr lang="fr-FR" smtClean="0"/>
              <a:t>16/01/2022</a:t>
            </a:fld>
            <a:endParaRPr lang="fr-FR"/>
          </a:p>
        </p:txBody>
      </p:sp>
      <p:sp>
        <p:nvSpPr>
          <p:cNvPr id="5" name="Espace réservé du pied de page 4">
            <a:extLst>
              <a:ext uri="{FF2B5EF4-FFF2-40B4-BE49-F238E27FC236}">
                <a16:creationId xmlns:a16="http://schemas.microsoft.com/office/drawing/2014/main" id="{BA7F0D4B-F51D-4196-9CDF-1F648B5EDED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760EECCE-A966-4774-A4BA-ED7DEB78C0F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2F0F17-BB79-430E-9C8C-FE8B1A784D8B}" type="slidenum">
              <a:rPr lang="fr-FR" smtClean="0"/>
              <a:t>‹N°›</a:t>
            </a:fld>
            <a:endParaRPr lang="fr-FR"/>
          </a:p>
        </p:txBody>
      </p:sp>
    </p:spTree>
    <p:extLst>
      <p:ext uri="{BB962C8B-B14F-4D97-AF65-F5344CB8AC3E}">
        <p14:creationId xmlns:p14="http://schemas.microsoft.com/office/powerpoint/2010/main" val="25955832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descr="Une image contenant nature, récif, très coloré, différent&#10;&#10;Description générée automatiquement">
            <a:extLst>
              <a:ext uri="{FF2B5EF4-FFF2-40B4-BE49-F238E27FC236}">
                <a16:creationId xmlns:a16="http://schemas.microsoft.com/office/drawing/2014/main" id="{16C62F7D-83E1-4428-95EB-2AB1BED7E963}"/>
              </a:ext>
            </a:extLst>
          </p:cNvPr>
          <p:cNvPicPr>
            <a:picLocks noChangeAspect="1"/>
          </p:cNvPicPr>
          <p:nvPr/>
        </p:nvPicPr>
        <p:blipFill>
          <a:blip r:embed="rId2">
            <a:alphaModFix amt="70000"/>
            <a:extLst>
              <a:ext uri="{28A0092B-C50C-407E-A947-70E740481C1C}">
                <a14:useLocalDpi xmlns:a14="http://schemas.microsoft.com/office/drawing/2010/main" val="0"/>
              </a:ext>
            </a:extLst>
          </a:blip>
          <a:stretch>
            <a:fillRect/>
          </a:stretch>
        </p:blipFill>
        <p:spPr>
          <a:xfrm>
            <a:off x="843975" y="173038"/>
            <a:ext cx="11286506" cy="6544233"/>
          </a:xfrm>
          <a:prstGeom prst="rect">
            <a:avLst/>
          </a:prstGeom>
        </p:spPr>
      </p:pic>
      <p:sp>
        <p:nvSpPr>
          <p:cNvPr id="2" name="Titre 1">
            <a:extLst>
              <a:ext uri="{FF2B5EF4-FFF2-40B4-BE49-F238E27FC236}">
                <a16:creationId xmlns:a16="http://schemas.microsoft.com/office/drawing/2014/main" id="{BA20A22B-A07B-499C-A113-AD658BAE266C}"/>
              </a:ext>
            </a:extLst>
          </p:cNvPr>
          <p:cNvSpPr>
            <a:spLocks noGrp="1"/>
          </p:cNvSpPr>
          <p:nvPr>
            <p:ph type="ctrTitle"/>
          </p:nvPr>
        </p:nvSpPr>
        <p:spPr/>
        <p:txBody>
          <a:bodyPr/>
          <a:lstStyle/>
          <a:p>
            <a:r>
              <a:rPr lang="fr-FR" b="1" dirty="0">
                <a:solidFill>
                  <a:srgbClr val="FFFF00"/>
                </a:solidFill>
              </a:rPr>
              <a:t>Blind Image </a:t>
            </a:r>
            <a:r>
              <a:rPr lang="fr-FR" b="1" dirty="0" err="1">
                <a:solidFill>
                  <a:srgbClr val="FFFF00"/>
                </a:solidFill>
              </a:rPr>
              <a:t>Quality</a:t>
            </a:r>
            <a:r>
              <a:rPr lang="fr-FR" b="1" dirty="0">
                <a:solidFill>
                  <a:srgbClr val="FFFF00"/>
                </a:solidFill>
              </a:rPr>
              <a:t> </a:t>
            </a:r>
            <a:r>
              <a:rPr lang="fr-FR" b="1" dirty="0" err="1">
                <a:solidFill>
                  <a:srgbClr val="FFFF00"/>
                </a:solidFill>
              </a:rPr>
              <a:t>Assessment</a:t>
            </a:r>
            <a:endParaRPr lang="fr-FR" b="1" dirty="0">
              <a:solidFill>
                <a:srgbClr val="FFFF00"/>
              </a:solidFill>
            </a:endParaRPr>
          </a:p>
        </p:txBody>
      </p:sp>
    </p:spTree>
    <p:extLst>
      <p:ext uri="{BB962C8B-B14F-4D97-AF65-F5344CB8AC3E}">
        <p14:creationId xmlns:p14="http://schemas.microsoft.com/office/powerpoint/2010/main" val="491260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05CBC3C-2E5A-4839-8B9B-2E5A6ADF0F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reeform: Shape 9">
            <a:extLst>
              <a:ext uri="{FF2B5EF4-FFF2-40B4-BE49-F238E27FC236}">
                <a16:creationId xmlns:a16="http://schemas.microsoft.com/office/drawing/2014/main" id="{827FF362-FC97-4BF5-949B-D4ADFA26E4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8888549">
            <a:off x="-1059473" y="-1108988"/>
            <a:ext cx="7179830" cy="5226565"/>
          </a:xfrm>
          <a:custGeom>
            <a:avLst/>
            <a:gdLst>
              <a:gd name="connsiteX0" fmla="*/ 5217841 w 7179830"/>
              <a:gd name="connsiteY0" fmla="*/ 464824 h 5226565"/>
              <a:gd name="connsiteX1" fmla="*/ 5222490 w 7179830"/>
              <a:gd name="connsiteY1" fmla="*/ 464289 h 5226565"/>
              <a:gd name="connsiteX2" fmla="*/ 5216768 w 7179830"/>
              <a:gd name="connsiteY2" fmla="*/ 463394 h 5226565"/>
              <a:gd name="connsiteX3" fmla="*/ 5217841 w 7179830"/>
              <a:gd name="connsiteY3" fmla="*/ 464824 h 5226565"/>
              <a:gd name="connsiteX4" fmla="*/ 4945201 w 7179830"/>
              <a:gd name="connsiteY4" fmla="*/ 5226565 h 5226565"/>
              <a:gd name="connsiteX5" fmla="*/ 140449 w 7179830"/>
              <a:gd name="connsiteY5" fmla="*/ 2240811 h 5226565"/>
              <a:gd name="connsiteX6" fmla="*/ 232913 w 7179830"/>
              <a:gd name="connsiteY6" fmla="*/ 2052782 h 5226565"/>
              <a:gd name="connsiteX7" fmla="*/ 375714 w 7179830"/>
              <a:gd name="connsiteY7" fmla="*/ 1803205 h 5226565"/>
              <a:gd name="connsiteX8" fmla="*/ 1512756 w 7179830"/>
              <a:gd name="connsiteY8" fmla="*/ 638448 h 5226565"/>
              <a:gd name="connsiteX9" fmla="*/ 2902095 w 7179830"/>
              <a:gd name="connsiteY9" fmla="*/ 120440 h 5226565"/>
              <a:gd name="connsiteX10" fmla="*/ 2848453 w 7179830"/>
              <a:gd name="connsiteY10" fmla="*/ 125626 h 5226565"/>
              <a:gd name="connsiteX11" fmla="*/ 1837830 w 7179830"/>
              <a:gd name="connsiteY11" fmla="*/ 426203 h 5226565"/>
              <a:gd name="connsiteX12" fmla="*/ 214608 w 7179830"/>
              <a:gd name="connsiteY12" fmla="*/ 1882239 h 5226565"/>
              <a:gd name="connsiteX13" fmla="*/ 91317 w 7179830"/>
              <a:gd name="connsiteY13" fmla="*/ 2123701 h 5226565"/>
              <a:gd name="connsiteX14" fmla="*/ 64092 w 7179830"/>
              <a:gd name="connsiteY14" fmla="*/ 2193361 h 5226565"/>
              <a:gd name="connsiteX15" fmla="*/ 0 w 7179830"/>
              <a:gd name="connsiteY15" fmla="*/ 2153533 h 5226565"/>
              <a:gd name="connsiteX16" fmla="*/ 42834 w 7179830"/>
              <a:gd name="connsiteY16" fmla="*/ 2047277 h 5226565"/>
              <a:gd name="connsiteX17" fmla="*/ 923582 w 7179830"/>
              <a:gd name="connsiteY17" fmla="*/ 915600 h 5226565"/>
              <a:gd name="connsiteX18" fmla="*/ 2686989 w 7179830"/>
              <a:gd name="connsiteY18" fmla="*/ 73950 h 5226565"/>
              <a:gd name="connsiteX19" fmla="*/ 3059983 w 7179830"/>
              <a:gd name="connsiteY19" fmla="*/ 20308 h 5226565"/>
              <a:gd name="connsiteX20" fmla="*/ 3454435 w 7179830"/>
              <a:gd name="connsiteY20" fmla="*/ 1176 h 5226565"/>
              <a:gd name="connsiteX21" fmla="*/ 3923806 w 7179830"/>
              <a:gd name="connsiteY21" fmla="*/ 49990 h 5226565"/>
              <a:gd name="connsiteX22" fmla="*/ 5350874 w 7179830"/>
              <a:gd name="connsiteY22" fmla="*/ 426917 h 5226565"/>
              <a:gd name="connsiteX23" fmla="*/ 6607360 w 7179830"/>
              <a:gd name="connsiteY23" fmla="*/ 1075097 h 5226565"/>
              <a:gd name="connsiteX24" fmla="*/ 7110534 w 7179830"/>
              <a:gd name="connsiteY24" fmla="*/ 1541421 h 5226565"/>
              <a:gd name="connsiteX25" fmla="*/ 7179830 w 7179830"/>
              <a:gd name="connsiteY25" fmla="*/ 1630542 h 5226565"/>
              <a:gd name="connsiteX26" fmla="*/ 7136295 w 7179830"/>
              <a:gd name="connsiteY26" fmla="*/ 1700600 h 5226565"/>
              <a:gd name="connsiteX27" fmla="*/ 7131140 w 7179830"/>
              <a:gd name="connsiteY27" fmla="*/ 1693045 h 5226565"/>
              <a:gd name="connsiteX28" fmla="*/ 6577499 w 7179830"/>
              <a:gd name="connsiteY28" fmla="*/ 1148230 h 5226565"/>
              <a:gd name="connsiteX29" fmla="*/ 5494816 w 7179830"/>
              <a:gd name="connsiteY29" fmla="*/ 563527 h 5226565"/>
              <a:gd name="connsiteX30" fmla="*/ 5366967 w 7179830"/>
              <a:gd name="connsiteY30" fmla="*/ 514176 h 5226565"/>
              <a:gd name="connsiteX31" fmla="*/ 5244661 w 7179830"/>
              <a:gd name="connsiteY31" fmla="*/ 470725 h 5226565"/>
              <a:gd name="connsiteX32" fmla="*/ 5904822 w 7179830"/>
              <a:gd name="connsiteY32" fmla="*/ 815468 h 5226565"/>
              <a:gd name="connsiteX33" fmla="*/ 7015222 w 7179830"/>
              <a:gd name="connsiteY33" fmla="*/ 1815185 h 5226565"/>
              <a:gd name="connsiteX34" fmla="*/ 7040454 w 7179830"/>
              <a:gd name="connsiteY34" fmla="*/ 1854830 h 5226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7179830" h="5226565">
                <a:moveTo>
                  <a:pt x="5217841" y="464824"/>
                </a:moveTo>
                <a:lnTo>
                  <a:pt x="5222490" y="464289"/>
                </a:lnTo>
                <a:lnTo>
                  <a:pt x="5216768" y="463394"/>
                </a:lnTo>
                <a:cubicBezTo>
                  <a:pt x="5216768" y="463394"/>
                  <a:pt x="5216768" y="464646"/>
                  <a:pt x="5217841" y="464824"/>
                </a:cubicBezTo>
                <a:close/>
                <a:moveTo>
                  <a:pt x="4945201" y="5226565"/>
                </a:moveTo>
                <a:lnTo>
                  <a:pt x="140449" y="2240811"/>
                </a:lnTo>
                <a:lnTo>
                  <a:pt x="232913" y="2052782"/>
                </a:lnTo>
                <a:cubicBezTo>
                  <a:pt x="277693" y="1968290"/>
                  <a:pt x="325201" y="1885054"/>
                  <a:pt x="375714" y="1803205"/>
                </a:cubicBezTo>
                <a:cubicBezTo>
                  <a:pt x="667528" y="1329721"/>
                  <a:pt x="1039629" y="935091"/>
                  <a:pt x="1512756" y="638448"/>
                </a:cubicBezTo>
                <a:cubicBezTo>
                  <a:pt x="1939392" y="370950"/>
                  <a:pt x="2405724" y="210560"/>
                  <a:pt x="2902095" y="120440"/>
                </a:cubicBezTo>
                <a:cubicBezTo>
                  <a:pt x="2884054" y="118134"/>
                  <a:pt x="2865727" y="119904"/>
                  <a:pt x="2848453" y="125626"/>
                </a:cubicBezTo>
                <a:cubicBezTo>
                  <a:pt x="2498704" y="175943"/>
                  <a:pt x="2158217" y="277201"/>
                  <a:pt x="1837830" y="426203"/>
                </a:cubicBezTo>
                <a:cubicBezTo>
                  <a:pt x="1147094" y="744660"/>
                  <a:pt x="593502" y="1217071"/>
                  <a:pt x="214608" y="1882239"/>
                </a:cubicBezTo>
                <a:cubicBezTo>
                  <a:pt x="169441" y="1960776"/>
                  <a:pt x="128308" y="2041369"/>
                  <a:pt x="91317" y="2123701"/>
                </a:cubicBezTo>
                <a:lnTo>
                  <a:pt x="64092" y="2193361"/>
                </a:lnTo>
                <a:lnTo>
                  <a:pt x="0" y="2153533"/>
                </a:lnTo>
                <a:lnTo>
                  <a:pt x="42834" y="2047277"/>
                </a:lnTo>
                <a:cubicBezTo>
                  <a:pt x="241792" y="1615775"/>
                  <a:pt x="541268" y="1241591"/>
                  <a:pt x="923582" y="915600"/>
                </a:cubicBezTo>
                <a:cubicBezTo>
                  <a:pt x="1435331" y="478415"/>
                  <a:pt x="2028081" y="205375"/>
                  <a:pt x="2686989" y="73950"/>
                </a:cubicBezTo>
                <a:cubicBezTo>
                  <a:pt x="2810367" y="49274"/>
                  <a:pt x="2934818" y="32466"/>
                  <a:pt x="3059983" y="20308"/>
                </a:cubicBezTo>
                <a:cubicBezTo>
                  <a:pt x="3185149" y="8148"/>
                  <a:pt x="3308706" y="2963"/>
                  <a:pt x="3454435" y="1176"/>
                </a:cubicBezTo>
                <a:cubicBezTo>
                  <a:pt x="3599805" y="-5977"/>
                  <a:pt x="3761985" y="20665"/>
                  <a:pt x="3923806" y="49990"/>
                </a:cubicBezTo>
                <a:cubicBezTo>
                  <a:pt x="4409449" y="137964"/>
                  <a:pt x="4886867" y="257228"/>
                  <a:pt x="5350874" y="426917"/>
                </a:cubicBezTo>
                <a:cubicBezTo>
                  <a:pt x="5797001" y="589991"/>
                  <a:pt x="6223101" y="792223"/>
                  <a:pt x="6607360" y="1075097"/>
                </a:cubicBezTo>
                <a:cubicBezTo>
                  <a:pt x="6794438" y="1212779"/>
                  <a:pt x="6965102" y="1365689"/>
                  <a:pt x="7110534" y="1541421"/>
                </a:cubicBezTo>
                <a:lnTo>
                  <a:pt x="7179830" y="1630542"/>
                </a:lnTo>
                <a:lnTo>
                  <a:pt x="7136295" y="1700600"/>
                </a:lnTo>
                <a:lnTo>
                  <a:pt x="7131140" y="1693045"/>
                </a:lnTo>
                <a:cubicBezTo>
                  <a:pt x="6977874" y="1483026"/>
                  <a:pt x="6788448" y="1305671"/>
                  <a:pt x="6577499" y="1148230"/>
                </a:cubicBezTo>
                <a:cubicBezTo>
                  <a:pt x="6245452" y="900401"/>
                  <a:pt x="5878538" y="716408"/>
                  <a:pt x="5494816" y="563527"/>
                </a:cubicBezTo>
                <a:cubicBezTo>
                  <a:pt x="5452491" y="546487"/>
                  <a:pt x="5409881" y="530036"/>
                  <a:pt x="5366967" y="514176"/>
                </a:cubicBezTo>
                <a:cubicBezTo>
                  <a:pt x="5326377" y="499156"/>
                  <a:pt x="5285430" y="485210"/>
                  <a:pt x="5244661" y="470725"/>
                </a:cubicBezTo>
                <a:cubicBezTo>
                  <a:pt x="5471517" y="572127"/>
                  <a:pt x="5691970" y="687263"/>
                  <a:pt x="5904822" y="815468"/>
                </a:cubicBezTo>
                <a:cubicBezTo>
                  <a:pt x="6336645" y="1080104"/>
                  <a:pt x="6718758" y="1400351"/>
                  <a:pt x="7015222" y="1815185"/>
                </a:cubicBezTo>
                <a:lnTo>
                  <a:pt x="7040454" y="1854830"/>
                </a:lnTo>
                <a:close/>
              </a:path>
            </a:pathLst>
          </a:custGeom>
          <a:solidFill>
            <a:schemeClr val="accent2"/>
          </a:solidFill>
          <a:ln w="12700" cap="flat">
            <a:noFill/>
            <a:prstDash val="solid"/>
            <a:miter/>
          </a:ln>
        </p:spPr>
        <p:txBody>
          <a:bodyPr wrap="square" rtlCol="0" anchor="ctr">
            <a:noAutofit/>
          </a:bodyPr>
          <a:lstStyle/>
          <a:p>
            <a:endParaRPr lang="en-US"/>
          </a:p>
        </p:txBody>
      </p:sp>
      <p:sp>
        <p:nvSpPr>
          <p:cNvPr id="2" name="Titre 1">
            <a:extLst>
              <a:ext uri="{FF2B5EF4-FFF2-40B4-BE49-F238E27FC236}">
                <a16:creationId xmlns:a16="http://schemas.microsoft.com/office/drawing/2014/main" id="{3495B422-C27C-4DC2-B17F-60DA4D90BDEE}"/>
              </a:ext>
            </a:extLst>
          </p:cNvPr>
          <p:cNvSpPr>
            <a:spLocks noGrp="1"/>
          </p:cNvSpPr>
          <p:nvPr>
            <p:ph type="title"/>
          </p:nvPr>
        </p:nvSpPr>
        <p:spPr>
          <a:xfrm>
            <a:off x="841246" y="673770"/>
            <a:ext cx="3644489" cy="2414488"/>
          </a:xfrm>
        </p:spPr>
        <p:txBody>
          <a:bodyPr anchor="t">
            <a:normAutofit/>
          </a:bodyPr>
          <a:lstStyle/>
          <a:p>
            <a:r>
              <a:rPr lang="fr-FR" altLang="zh-CN" sz="4200">
                <a:solidFill>
                  <a:srgbClr val="FFFFFF"/>
                </a:solidFill>
                <a:ea typeface="宋体" panose="02010600030101010101" pitchFamily="2" charset="-122"/>
              </a:rPr>
              <a:t>What is image quality assessment</a:t>
            </a:r>
            <a:r>
              <a:rPr lang="fr-FR" altLang="zh-CN" sz="4200">
                <a:solidFill>
                  <a:srgbClr val="FFFFFF"/>
                </a:solidFill>
                <a:latin typeface="Microsoft YaHei" panose="020B0503020204020204" pitchFamily="34" charset="-122"/>
                <a:ea typeface="Microsoft YaHei" panose="020B0503020204020204" pitchFamily="34" charset="-122"/>
              </a:rPr>
              <a:t> ?</a:t>
            </a:r>
            <a:br>
              <a:rPr lang="fr-FR" altLang="zh-CN" sz="4200">
                <a:solidFill>
                  <a:srgbClr val="FFFFFF"/>
                </a:solidFill>
                <a:latin typeface="Microsoft YaHei" panose="020B0503020204020204" pitchFamily="34" charset="-122"/>
                <a:ea typeface="Microsoft YaHei" panose="020B0503020204020204" pitchFamily="34" charset="-122"/>
              </a:rPr>
            </a:br>
            <a:endParaRPr lang="fr-FR" sz="4200">
              <a:solidFill>
                <a:srgbClr val="FFFFFF"/>
              </a:solidFill>
            </a:endParaRPr>
          </a:p>
        </p:txBody>
      </p:sp>
      <p:sp>
        <p:nvSpPr>
          <p:cNvPr id="3" name="Espace réservé du contenu 2">
            <a:extLst>
              <a:ext uri="{FF2B5EF4-FFF2-40B4-BE49-F238E27FC236}">
                <a16:creationId xmlns:a16="http://schemas.microsoft.com/office/drawing/2014/main" id="{DFC7CA35-1513-4809-8867-5A79EBF3E31C}"/>
              </a:ext>
            </a:extLst>
          </p:cNvPr>
          <p:cNvSpPr>
            <a:spLocks noGrp="1"/>
          </p:cNvSpPr>
          <p:nvPr>
            <p:ph idx="1"/>
          </p:nvPr>
        </p:nvSpPr>
        <p:spPr>
          <a:xfrm>
            <a:off x="6095999" y="882315"/>
            <a:ext cx="5254754" cy="5294647"/>
          </a:xfrm>
        </p:spPr>
        <p:txBody>
          <a:bodyPr>
            <a:normAutofit/>
          </a:bodyPr>
          <a:lstStyle/>
          <a:p>
            <a:pPr marL="0" indent="0">
              <a:buNone/>
            </a:pPr>
            <a:r>
              <a:rPr lang="en-US" sz="1700" b="0" i="0" u="none" strike="noStrike" baseline="0">
                <a:latin typeface="FlhgdfFnybgkBymdstTimes-Roman"/>
              </a:rPr>
              <a:t>Image quality assessment models are very important to characterize the visual quality </a:t>
            </a:r>
            <a:r>
              <a:rPr lang="fr-FR" sz="1700" b="0" i="0" u="none" strike="noStrike" baseline="0">
                <a:latin typeface="FlhgdfFnybgkBymdstTimes-Roman"/>
              </a:rPr>
              <a:t>of an image.</a:t>
            </a:r>
            <a:endParaRPr lang="en-US" sz="1700"/>
          </a:p>
          <a:p>
            <a:pPr marL="0" indent="0">
              <a:buNone/>
            </a:pPr>
            <a:endParaRPr lang="en-US" altLang="zh-CN" sz="1700">
              <a:ea typeface="ＭＳ Ｐゴシック" panose="020B0600070205080204" pitchFamily="34" charset="-128"/>
            </a:endParaRPr>
          </a:p>
          <a:p>
            <a:pPr marL="0" indent="0">
              <a:buNone/>
            </a:pPr>
            <a:r>
              <a:rPr lang="en-US" altLang="zh-CN" sz="1700">
                <a:ea typeface="ＭＳ Ｐゴシック" panose="020B0600070205080204" pitchFamily="34" charset="-128"/>
              </a:rPr>
              <a:t>The goal of the IQA research is to develop objective metrics for measuring image quality and the results should be consistent with the subjective judgments</a:t>
            </a:r>
          </a:p>
          <a:p>
            <a:pPr marL="0" indent="0">
              <a:buNone/>
            </a:pPr>
            <a:endParaRPr lang="en-US" sz="1700"/>
          </a:p>
          <a:p>
            <a:pPr marL="0" indent="0">
              <a:buNone/>
            </a:pPr>
            <a:r>
              <a:rPr lang="en-US" sz="1700"/>
              <a:t>Image Quality Assessment (IQA) may be specified into two categories, namely subjective and objective evaluations. </a:t>
            </a:r>
          </a:p>
          <a:p>
            <a:pPr marL="0" indent="0">
              <a:buNone/>
            </a:pPr>
            <a:endParaRPr lang="en-US" sz="1700"/>
          </a:p>
          <a:p>
            <a:pPr marL="0" indent="0">
              <a:buNone/>
            </a:pPr>
            <a:r>
              <a:rPr lang="en-US" sz="1700"/>
              <a:t>Subjective evaluation occurs when the images are evaluated by human, who provide scores based on their perception on the image quality. </a:t>
            </a:r>
          </a:p>
          <a:p>
            <a:pPr marL="0" indent="0">
              <a:buNone/>
            </a:pPr>
            <a:r>
              <a:rPr lang="en-US" sz="1700"/>
              <a:t>While objective evaluation involves mathematical algorithms to calculate the quality score for the images</a:t>
            </a:r>
          </a:p>
          <a:p>
            <a:pPr marL="0" indent="0">
              <a:buNone/>
            </a:pPr>
            <a:endParaRPr lang="fr-FR" sz="1700"/>
          </a:p>
        </p:txBody>
      </p:sp>
    </p:spTree>
    <p:extLst>
      <p:ext uri="{BB962C8B-B14F-4D97-AF65-F5344CB8AC3E}">
        <p14:creationId xmlns:p14="http://schemas.microsoft.com/office/powerpoint/2010/main" val="3355747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77A147A-9ED8-46B4-8660-1B3C2AA880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4EE176EC-3D75-49DF-9555-6946CCF44332}"/>
              </a:ext>
            </a:extLst>
          </p:cNvPr>
          <p:cNvSpPr>
            <a:spLocks noGrp="1"/>
          </p:cNvSpPr>
          <p:nvPr>
            <p:ph type="title"/>
          </p:nvPr>
        </p:nvSpPr>
        <p:spPr>
          <a:xfrm>
            <a:off x="841248" y="548640"/>
            <a:ext cx="3600860" cy="5431536"/>
          </a:xfrm>
        </p:spPr>
        <p:txBody>
          <a:bodyPr>
            <a:normAutofit/>
          </a:bodyPr>
          <a:lstStyle/>
          <a:p>
            <a:r>
              <a:rPr lang="fr-FR" sz="5400"/>
              <a:t>The objective evaluation</a:t>
            </a:r>
          </a:p>
        </p:txBody>
      </p:sp>
      <p:sp>
        <p:nvSpPr>
          <p:cNvPr id="10" name="sketch line">
            <a:extLst>
              <a:ext uri="{FF2B5EF4-FFF2-40B4-BE49-F238E27FC236}">
                <a16:creationId xmlns:a16="http://schemas.microsoft.com/office/drawing/2014/main" id="{5D6C15A0-C087-4593-8414-2B4EC1CDC3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543983" y="3258715"/>
            <a:ext cx="4480560" cy="18288"/>
          </a:xfrm>
          <a:custGeom>
            <a:avLst/>
            <a:gdLst>
              <a:gd name="connsiteX0" fmla="*/ 0 w 4480560"/>
              <a:gd name="connsiteY0" fmla="*/ 0 h 18288"/>
              <a:gd name="connsiteX1" fmla="*/ 595274 w 4480560"/>
              <a:gd name="connsiteY1" fmla="*/ 0 h 18288"/>
              <a:gd name="connsiteX2" fmla="*/ 1100938 w 4480560"/>
              <a:gd name="connsiteY2" fmla="*/ 0 h 18288"/>
              <a:gd name="connsiteX3" fmla="*/ 1651406 w 4480560"/>
              <a:gd name="connsiteY3" fmla="*/ 0 h 18288"/>
              <a:gd name="connsiteX4" fmla="*/ 2336292 w 4480560"/>
              <a:gd name="connsiteY4" fmla="*/ 0 h 18288"/>
              <a:gd name="connsiteX5" fmla="*/ 2931566 w 4480560"/>
              <a:gd name="connsiteY5" fmla="*/ 0 h 18288"/>
              <a:gd name="connsiteX6" fmla="*/ 3482035 w 4480560"/>
              <a:gd name="connsiteY6" fmla="*/ 0 h 18288"/>
              <a:gd name="connsiteX7" fmla="*/ 4480560 w 4480560"/>
              <a:gd name="connsiteY7" fmla="*/ 0 h 18288"/>
              <a:gd name="connsiteX8" fmla="*/ 4480560 w 4480560"/>
              <a:gd name="connsiteY8" fmla="*/ 18288 h 18288"/>
              <a:gd name="connsiteX9" fmla="*/ 3840480 w 4480560"/>
              <a:gd name="connsiteY9" fmla="*/ 18288 h 18288"/>
              <a:gd name="connsiteX10" fmla="*/ 3290011 w 4480560"/>
              <a:gd name="connsiteY10" fmla="*/ 18288 h 18288"/>
              <a:gd name="connsiteX11" fmla="*/ 2560320 w 4480560"/>
              <a:gd name="connsiteY11" fmla="*/ 18288 h 18288"/>
              <a:gd name="connsiteX12" fmla="*/ 1965046 w 4480560"/>
              <a:gd name="connsiteY12" fmla="*/ 18288 h 18288"/>
              <a:gd name="connsiteX13" fmla="*/ 1459382 w 4480560"/>
              <a:gd name="connsiteY13" fmla="*/ 18288 h 18288"/>
              <a:gd name="connsiteX14" fmla="*/ 774497 w 4480560"/>
              <a:gd name="connsiteY14" fmla="*/ 18288 h 18288"/>
              <a:gd name="connsiteX15" fmla="*/ 0 w 4480560"/>
              <a:gd name="connsiteY15" fmla="*/ 18288 h 18288"/>
              <a:gd name="connsiteX16" fmla="*/ 0 w 448056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80560" h="18288" fill="none" extrusionOk="0">
                <a:moveTo>
                  <a:pt x="0" y="0"/>
                </a:moveTo>
                <a:cubicBezTo>
                  <a:pt x="267821" y="8731"/>
                  <a:pt x="334105" y="2629"/>
                  <a:pt x="595274" y="0"/>
                </a:cubicBezTo>
                <a:cubicBezTo>
                  <a:pt x="856443" y="-2629"/>
                  <a:pt x="863808" y="-13353"/>
                  <a:pt x="1100938" y="0"/>
                </a:cubicBezTo>
                <a:cubicBezTo>
                  <a:pt x="1338068" y="13353"/>
                  <a:pt x="1431663" y="-25862"/>
                  <a:pt x="1651406" y="0"/>
                </a:cubicBezTo>
                <a:cubicBezTo>
                  <a:pt x="1871149" y="25862"/>
                  <a:pt x="2173163" y="23827"/>
                  <a:pt x="2336292" y="0"/>
                </a:cubicBezTo>
                <a:cubicBezTo>
                  <a:pt x="2499421" y="-23827"/>
                  <a:pt x="2720589" y="28148"/>
                  <a:pt x="2931566" y="0"/>
                </a:cubicBezTo>
                <a:cubicBezTo>
                  <a:pt x="3142543" y="-28148"/>
                  <a:pt x="3323630" y="27022"/>
                  <a:pt x="3482035" y="0"/>
                </a:cubicBezTo>
                <a:cubicBezTo>
                  <a:pt x="3640440" y="-27022"/>
                  <a:pt x="4012110" y="-20118"/>
                  <a:pt x="4480560" y="0"/>
                </a:cubicBezTo>
                <a:cubicBezTo>
                  <a:pt x="4480958" y="7429"/>
                  <a:pt x="4480540" y="10822"/>
                  <a:pt x="4480560" y="18288"/>
                </a:cubicBezTo>
                <a:cubicBezTo>
                  <a:pt x="4314132" y="14924"/>
                  <a:pt x="4028383" y="36632"/>
                  <a:pt x="3840480" y="18288"/>
                </a:cubicBezTo>
                <a:cubicBezTo>
                  <a:pt x="3652577" y="-56"/>
                  <a:pt x="3547615" y="2848"/>
                  <a:pt x="3290011" y="18288"/>
                </a:cubicBezTo>
                <a:cubicBezTo>
                  <a:pt x="3032407" y="33728"/>
                  <a:pt x="2830268" y="8719"/>
                  <a:pt x="2560320" y="18288"/>
                </a:cubicBezTo>
                <a:cubicBezTo>
                  <a:pt x="2290372" y="27857"/>
                  <a:pt x="2147422" y="6728"/>
                  <a:pt x="1965046" y="18288"/>
                </a:cubicBezTo>
                <a:cubicBezTo>
                  <a:pt x="1782670" y="29848"/>
                  <a:pt x="1689791" y="40680"/>
                  <a:pt x="1459382" y="18288"/>
                </a:cubicBezTo>
                <a:cubicBezTo>
                  <a:pt x="1228973" y="-4104"/>
                  <a:pt x="915486" y="36501"/>
                  <a:pt x="774497" y="18288"/>
                </a:cubicBezTo>
                <a:cubicBezTo>
                  <a:pt x="633508" y="75"/>
                  <a:pt x="361442" y="-11107"/>
                  <a:pt x="0" y="18288"/>
                </a:cubicBezTo>
                <a:cubicBezTo>
                  <a:pt x="-591" y="13205"/>
                  <a:pt x="-663" y="6329"/>
                  <a:pt x="0" y="0"/>
                </a:cubicBezTo>
                <a:close/>
              </a:path>
              <a:path w="4480560" h="18288" stroke="0" extrusionOk="0">
                <a:moveTo>
                  <a:pt x="0" y="0"/>
                </a:moveTo>
                <a:cubicBezTo>
                  <a:pt x="285465" y="225"/>
                  <a:pt x="322691" y="16223"/>
                  <a:pt x="595274" y="0"/>
                </a:cubicBezTo>
                <a:cubicBezTo>
                  <a:pt x="867857" y="-16223"/>
                  <a:pt x="989129" y="-11242"/>
                  <a:pt x="1100938" y="0"/>
                </a:cubicBezTo>
                <a:cubicBezTo>
                  <a:pt x="1212747" y="11242"/>
                  <a:pt x="1574350" y="-36410"/>
                  <a:pt x="1830629" y="0"/>
                </a:cubicBezTo>
                <a:cubicBezTo>
                  <a:pt x="2086908" y="36410"/>
                  <a:pt x="2180922" y="4645"/>
                  <a:pt x="2425903" y="0"/>
                </a:cubicBezTo>
                <a:cubicBezTo>
                  <a:pt x="2670884" y="-4645"/>
                  <a:pt x="2782024" y="22929"/>
                  <a:pt x="3021178" y="0"/>
                </a:cubicBezTo>
                <a:cubicBezTo>
                  <a:pt x="3260332" y="-22929"/>
                  <a:pt x="3456982" y="-1586"/>
                  <a:pt x="3750869" y="0"/>
                </a:cubicBezTo>
                <a:cubicBezTo>
                  <a:pt x="4044756" y="1586"/>
                  <a:pt x="4302726" y="17043"/>
                  <a:pt x="4480560" y="0"/>
                </a:cubicBezTo>
                <a:cubicBezTo>
                  <a:pt x="4479674" y="5429"/>
                  <a:pt x="4481381" y="14046"/>
                  <a:pt x="4480560" y="18288"/>
                </a:cubicBezTo>
                <a:cubicBezTo>
                  <a:pt x="4279652" y="-6850"/>
                  <a:pt x="4200762" y="41566"/>
                  <a:pt x="3930091" y="18288"/>
                </a:cubicBezTo>
                <a:cubicBezTo>
                  <a:pt x="3659420" y="-4990"/>
                  <a:pt x="3456052" y="22294"/>
                  <a:pt x="3290011" y="18288"/>
                </a:cubicBezTo>
                <a:cubicBezTo>
                  <a:pt x="3123970" y="14282"/>
                  <a:pt x="2882392" y="32818"/>
                  <a:pt x="2649931" y="18288"/>
                </a:cubicBezTo>
                <a:cubicBezTo>
                  <a:pt x="2417470" y="3758"/>
                  <a:pt x="2238426" y="7337"/>
                  <a:pt x="2054657" y="18288"/>
                </a:cubicBezTo>
                <a:cubicBezTo>
                  <a:pt x="1870888" y="29239"/>
                  <a:pt x="1566368" y="45040"/>
                  <a:pt x="1324966" y="18288"/>
                </a:cubicBezTo>
                <a:cubicBezTo>
                  <a:pt x="1083564" y="-8464"/>
                  <a:pt x="787410" y="10946"/>
                  <a:pt x="595274" y="18288"/>
                </a:cubicBezTo>
                <a:cubicBezTo>
                  <a:pt x="403138" y="25630"/>
                  <a:pt x="169622" y="10499"/>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2E51D560-7DED-47D8-B918-28E73D6D03C0}"/>
              </a:ext>
            </a:extLst>
          </p:cNvPr>
          <p:cNvSpPr>
            <a:spLocks noGrp="1"/>
          </p:cNvSpPr>
          <p:nvPr>
            <p:ph idx="1"/>
          </p:nvPr>
        </p:nvSpPr>
        <p:spPr>
          <a:xfrm>
            <a:off x="5126418" y="552091"/>
            <a:ext cx="6224335" cy="5431536"/>
          </a:xfrm>
        </p:spPr>
        <p:txBody>
          <a:bodyPr anchor="ctr">
            <a:normAutofit/>
          </a:bodyPr>
          <a:lstStyle/>
          <a:p>
            <a:endParaRPr lang="en-US" sz="2000"/>
          </a:p>
          <a:p>
            <a:r>
              <a:rPr lang="en-US" sz="2000" dirty="0"/>
              <a:t>The objective evaluation consists of three categories, namely </a:t>
            </a:r>
          </a:p>
          <a:p>
            <a:pPr marL="0" indent="0">
              <a:buNone/>
            </a:pPr>
            <a:endParaRPr lang="en-US" sz="2000"/>
          </a:p>
          <a:p>
            <a:r>
              <a:rPr lang="en-US" sz="2000"/>
              <a:t>Full-Reference-IQA (FR-IQA) : </a:t>
            </a:r>
            <a:r>
              <a:rPr lang="en-US" sz="2000" b="0" i="0" u="none" strike="noStrike" baseline="0">
                <a:latin typeface="FlhgdfFnybgkBymdstTimes-Roman"/>
              </a:rPr>
              <a:t>that use the original version of the image for estimating the quality of the processed version. These models are the most used methods to evaluate image quality (for example, the well-known PSNR and SSIM). </a:t>
            </a:r>
          </a:p>
          <a:p>
            <a:pPr marL="0" indent="0">
              <a:buNone/>
            </a:pPr>
            <a:endParaRPr lang="en-US" sz="2000"/>
          </a:p>
          <a:p>
            <a:r>
              <a:rPr lang="en-US" sz="2000"/>
              <a:t>Reduced Reference-IQA (RR-IQA) : </a:t>
            </a:r>
            <a:r>
              <a:rPr lang="en-US" sz="2000" b="0" i="0" u="none" strike="noStrike" baseline="0">
                <a:latin typeface="FlhgdfFnybgkBymdstTimes-Roman"/>
              </a:rPr>
              <a:t>that analyze the processed image using some relevant information to calculate the quality of the result image.</a:t>
            </a:r>
            <a:endParaRPr lang="en-US" sz="2000"/>
          </a:p>
          <a:p>
            <a:endParaRPr lang="en-US" sz="2000"/>
          </a:p>
          <a:p>
            <a:r>
              <a:rPr lang="en-US" sz="2000"/>
              <a:t>No-Reference/Blind-IQA (NR-IQA) : t</a:t>
            </a:r>
            <a:r>
              <a:rPr lang="en-US" sz="2000" b="0" i="0" u="none" strike="noStrike" baseline="0">
                <a:latin typeface="FlhgdfFnybgkBymdstTimes-Roman"/>
              </a:rPr>
              <a:t>hat evaluate the quality of images without access to reference </a:t>
            </a:r>
            <a:r>
              <a:rPr lang="fr-FR" sz="2000" b="0" i="0" u="none" strike="noStrike" baseline="0">
                <a:latin typeface="FlhgdfFnybgkBymdstTimes-Roman"/>
              </a:rPr>
              <a:t>images.</a:t>
            </a:r>
          </a:p>
          <a:p>
            <a:pPr marL="457200" lvl="1" indent="0">
              <a:buNone/>
            </a:pPr>
            <a:endParaRPr lang="en-US" sz="2000"/>
          </a:p>
          <a:p>
            <a:pPr marL="0" indent="0">
              <a:buNone/>
            </a:pPr>
            <a:endParaRPr lang="fr-FR" sz="2000"/>
          </a:p>
        </p:txBody>
      </p:sp>
    </p:spTree>
    <p:extLst>
      <p:ext uri="{BB962C8B-B14F-4D97-AF65-F5344CB8AC3E}">
        <p14:creationId xmlns:p14="http://schemas.microsoft.com/office/powerpoint/2010/main" val="2050841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2" name="Rectangle 41">
            <a:extLst>
              <a:ext uri="{FF2B5EF4-FFF2-40B4-BE49-F238E27FC236}">
                <a16:creationId xmlns:a16="http://schemas.microsoft.com/office/drawing/2014/main" id="{2C61293E-6EBE-43EF-A52C-9BEBFD7679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re 1">
            <a:extLst>
              <a:ext uri="{FF2B5EF4-FFF2-40B4-BE49-F238E27FC236}">
                <a16:creationId xmlns:a16="http://schemas.microsoft.com/office/drawing/2014/main" id="{203CBD15-5041-4881-99B4-F1062810DD70}"/>
              </a:ext>
            </a:extLst>
          </p:cNvPr>
          <p:cNvSpPr>
            <a:spLocks noGrp="1"/>
          </p:cNvSpPr>
          <p:nvPr>
            <p:ph type="title"/>
          </p:nvPr>
        </p:nvSpPr>
        <p:spPr>
          <a:xfrm>
            <a:off x="5297762" y="329184"/>
            <a:ext cx="6251110" cy="1783080"/>
          </a:xfrm>
        </p:spPr>
        <p:txBody>
          <a:bodyPr anchor="b">
            <a:normAutofit/>
          </a:bodyPr>
          <a:lstStyle/>
          <a:p>
            <a:r>
              <a:rPr lang="fr-FR" sz="5400" b="1" i="0" u="none" strike="noStrike" baseline="0" dirty="0">
                <a:latin typeface="KqrbvsTjlwxwNjpkhnTimes-Bold"/>
              </a:rPr>
              <a:t>No-Reference Methods</a:t>
            </a:r>
            <a:endParaRPr lang="fr-FR" sz="5400" dirty="0"/>
          </a:p>
        </p:txBody>
      </p:sp>
      <p:pic>
        <p:nvPicPr>
          <p:cNvPr id="14" name="Image 13" descr="Une image contenant nature, récif, nageant, fond marin&#10;&#10;Description générée automatiquement">
            <a:extLst>
              <a:ext uri="{FF2B5EF4-FFF2-40B4-BE49-F238E27FC236}">
                <a16:creationId xmlns:a16="http://schemas.microsoft.com/office/drawing/2014/main" id="{5755732E-F836-41C2-AC70-A643E66957FF}"/>
              </a:ext>
            </a:extLst>
          </p:cNvPr>
          <p:cNvPicPr>
            <a:picLocks noChangeAspect="1"/>
          </p:cNvPicPr>
          <p:nvPr/>
        </p:nvPicPr>
        <p:blipFill rotWithShape="1">
          <a:blip r:embed="rId2">
            <a:extLst>
              <a:ext uri="{28A0092B-C50C-407E-A947-70E740481C1C}">
                <a14:useLocalDpi xmlns:a14="http://schemas.microsoft.com/office/drawing/2010/main" val="0"/>
              </a:ext>
            </a:extLst>
          </a:blip>
          <a:srcRect l="31917" r="37862"/>
          <a:stretch/>
        </p:blipFill>
        <p:spPr>
          <a:xfrm>
            <a:off x="1" y="10"/>
            <a:ext cx="4657344" cy="6857990"/>
          </a:xfrm>
          <a:custGeom>
            <a:avLst/>
            <a:gdLst/>
            <a:ahLst/>
            <a:cxnLst/>
            <a:rect l="l" t="t" r="r" b="b"/>
            <a:pathLst>
              <a:path w="4657344" h="6858000">
                <a:moveTo>
                  <a:pt x="0" y="0"/>
                </a:moveTo>
                <a:lnTo>
                  <a:pt x="3429755" y="0"/>
                </a:lnTo>
                <a:lnTo>
                  <a:pt x="3526016" y="148742"/>
                </a:lnTo>
                <a:cubicBezTo>
                  <a:pt x="3657740" y="365513"/>
                  <a:pt x="3777402" y="589569"/>
                  <a:pt x="3886489" y="819975"/>
                </a:cubicBezTo>
                <a:cubicBezTo>
                  <a:pt x="3891856" y="833492"/>
                  <a:pt x="3900663" y="845393"/>
                  <a:pt x="3912049" y="854514"/>
                </a:cubicBezTo>
                <a:cubicBezTo>
                  <a:pt x="3897352" y="819849"/>
                  <a:pt x="3883037" y="784928"/>
                  <a:pt x="3868083" y="750263"/>
                </a:cubicBezTo>
                <a:cubicBezTo>
                  <a:pt x="3806989" y="608712"/>
                  <a:pt x="3742478" y="469145"/>
                  <a:pt x="3674155" y="331786"/>
                </a:cubicBezTo>
                <a:lnTo>
                  <a:pt x="3496656" y="0"/>
                </a:lnTo>
                <a:lnTo>
                  <a:pt x="3554371" y="0"/>
                </a:lnTo>
                <a:lnTo>
                  <a:pt x="3661621" y="196614"/>
                </a:lnTo>
                <a:cubicBezTo>
                  <a:pt x="3856899" y="573253"/>
                  <a:pt x="4021071" y="966066"/>
                  <a:pt x="4161279" y="1371196"/>
                </a:cubicBezTo>
                <a:cubicBezTo>
                  <a:pt x="4379525" y="2007265"/>
                  <a:pt x="4530141" y="2664286"/>
                  <a:pt x="4610660" y="3331516"/>
                </a:cubicBezTo>
                <a:cubicBezTo>
                  <a:pt x="4652837" y="3672965"/>
                  <a:pt x="4671625" y="4013908"/>
                  <a:pt x="4645040" y="4357388"/>
                </a:cubicBezTo>
                <a:cubicBezTo>
                  <a:pt x="4613599" y="4758899"/>
                  <a:pt x="4566181" y="5157998"/>
                  <a:pt x="4485789" y="5552906"/>
                </a:cubicBezTo>
                <a:cubicBezTo>
                  <a:pt x="4397121" y="5988893"/>
                  <a:pt x="4276748" y="6414594"/>
                  <a:pt x="4117769" y="6828295"/>
                </a:cubicBezTo>
                <a:lnTo>
                  <a:pt x="4105288" y="6858000"/>
                </a:lnTo>
                <a:lnTo>
                  <a:pt x="4052520" y="6858000"/>
                </a:lnTo>
                <a:lnTo>
                  <a:pt x="4059369" y="6841549"/>
                </a:lnTo>
                <a:cubicBezTo>
                  <a:pt x="4147276" y="6614016"/>
                  <a:pt x="4224193" y="6380817"/>
                  <a:pt x="4291518" y="6142729"/>
                </a:cubicBezTo>
                <a:cubicBezTo>
                  <a:pt x="4350055" y="5935370"/>
                  <a:pt x="4393256" y="5723695"/>
                  <a:pt x="4443357" y="5513923"/>
                </a:cubicBezTo>
                <a:cubicBezTo>
                  <a:pt x="4444541" y="5502788"/>
                  <a:pt x="4445137" y="5491601"/>
                  <a:pt x="4445146" y="5480401"/>
                </a:cubicBezTo>
                <a:cubicBezTo>
                  <a:pt x="4408465" y="5607635"/>
                  <a:pt x="4379196" y="5719759"/>
                  <a:pt x="4344559" y="5830359"/>
                </a:cubicBezTo>
                <a:cubicBezTo>
                  <a:pt x="4254261" y="6118381"/>
                  <a:pt x="4150112" y="6398531"/>
                  <a:pt x="4031702" y="6670527"/>
                </a:cubicBezTo>
                <a:lnTo>
                  <a:pt x="3943824" y="6858000"/>
                </a:lnTo>
                <a:lnTo>
                  <a:pt x="0" y="6858000"/>
                </a:lnTo>
                <a:close/>
              </a:path>
            </a:pathLst>
          </a:custGeom>
        </p:spPr>
      </p:pic>
      <p:sp>
        <p:nvSpPr>
          <p:cNvPr id="44" name="sketchy line">
            <a:extLst>
              <a:ext uri="{FF2B5EF4-FFF2-40B4-BE49-F238E27FC236}">
                <a16:creationId xmlns:a16="http://schemas.microsoft.com/office/drawing/2014/main" id="{21540236-BFD5-4A9D-8840-4703E7F768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7762" y="2374947"/>
            <a:ext cx="4243589" cy="18288"/>
          </a:xfrm>
          <a:custGeom>
            <a:avLst/>
            <a:gdLst>
              <a:gd name="connsiteX0" fmla="*/ 0 w 4243589"/>
              <a:gd name="connsiteY0" fmla="*/ 0 h 18288"/>
              <a:gd name="connsiteX1" fmla="*/ 478919 w 4243589"/>
              <a:gd name="connsiteY1" fmla="*/ 0 h 18288"/>
              <a:gd name="connsiteX2" fmla="*/ 957839 w 4243589"/>
              <a:gd name="connsiteY2" fmla="*/ 0 h 18288"/>
              <a:gd name="connsiteX3" fmla="*/ 1521630 w 4243589"/>
              <a:gd name="connsiteY3" fmla="*/ 0 h 18288"/>
              <a:gd name="connsiteX4" fmla="*/ 2212729 w 4243589"/>
              <a:gd name="connsiteY4" fmla="*/ 0 h 18288"/>
              <a:gd name="connsiteX5" fmla="*/ 2734084 w 4243589"/>
              <a:gd name="connsiteY5" fmla="*/ 0 h 18288"/>
              <a:gd name="connsiteX6" fmla="*/ 3255439 w 4243589"/>
              <a:gd name="connsiteY6" fmla="*/ 0 h 18288"/>
              <a:gd name="connsiteX7" fmla="*/ 4243589 w 4243589"/>
              <a:gd name="connsiteY7" fmla="*/ 0 h 18288"/>
              <a:gd name="connsiteX8" fmla="*/ 4243589 w 4243589"/>
              <a:gd name="connsiteY8" fmla="*/ 18288 h 18288"/>
              <a:gd name="connsiteX9" fmla="*/ 3594926 w 4243589"/>
              <a:gd name="connsiteY9" fmla="*/ 18288 h 18288"/>
              <a:gd name="connsiteX10" fmla="*/ 3073571 w 4243589"/>
              <a:gd name="connsiteY10" fmla="*/ 18288 h 18288"/>
              <a:gd name="connsiteX11" fmla="*/ 2552216 w 4243589"/>
              <a:gd name="connsiteY11" fmla="*/ 18288 h 18288"/>
              <a:gd name="connsiteX12" fmla="*/ 1903553 w 4243589"/>
              <a:gd name="connsiteY12" fmla="*/ 18288 h 18288"/>
              <a:gd name="connsiteX13" fmla="*/ 1212454 w 4243589"/>
              <a:gd name="connsiteY13" fmla="*/ 18288 h 18288"/>
              <a:gd name="connsiteX14" fmla="*/ 733535 w 4243589"/>
              <a:gd name="connsiteY14" fmla="*/ 18288 h 18288"/>
              <a:gd name="connsiteX15" fmla="*/ 0 w 4243589"/>
              <a:gd name="connsiteY15" fmla="*/ 18288 h 18288"/>
              <a:gd name="connsiteX16" fmla="*/ 0 w 4243589"/>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43589" h="18288" fill="none" extrusionOk="0">
                <a:moveTo>
                  <a:pt x="0" y="0"/>
                </a:moveTo>
                <a:cubicBezTo>
                  <a:pt x="213395" y="-21006"/>
                  <a:pt x="307421" y="-18116"/>
                  <a:pt x="478919" y="0"/>
                </a:cubicBezTo>
                <a:cubicBezTo>
                  <a:pt x="650417" y="18116"/>
                  <a:pt x="831092" y="-21237"/>
                  <a:pt x="957839" y="0"/>
                </a:cubicBezTo>
                <a:cubicBezTo>
                  <a:pt x="1084586" y="21237"/>
                  <a:pt x="1301682" y="25124"/>
                  <a:pt x="1521630" y="0"/>
                </a:cubicBezTo>
                <a:cubicBezTo>
                  <a:pt x="1741578" y="-25124"/>
                  <a:pt x="1970269" y="-29139"/>
                  <a:pt x="2212729" y="0"/>
                </a:cubicBezTo>
                <a:cubicBezTo>
                  <a:pt x="2455189" y="29139"/>
                  <a:pt x="2558847" y="-4796"/>
                  <a:pt x="2734084" y="0"/>
                </a:cubicBezTo>
                <a:cubicBezTo>
                  <a:pt x="2909321" y="4796"/>
                  <a:pt x="3097217" y="-13409"/>
                  <a:pt x="3255439" y="0"/>
                </a:cubicBezTo>
                <a:cubicBezTo>
                  <a:pt x="3413662" y="13409"/>
                  <a:pt x="3979999" y="-10121"/>
                  <a:pt x="4243589" y="0"/>
                </a:cubicBezTo>
                <a:cubicBezTo>
                  <a:pt x="4244484" y="8974"/>
                  <a:pt x="4243043" y="9359"/>
                  <a:pt x="4243589" y="18288"/>
                </a:cubicBezTo>
                <a:cubicBezTo>
                  <a:pt x="4058777" y="31246"/>
                  <a:pt x="3910348" y="3158"/>
                  <a:pt x="3594926" y="18288"/>
                </a:cubicBezTo>
                <a:cubicBezTo>
                  <a:pt x="3279504" y="33418"/>
                  <a:pt x="3319955" y="-3977"/>
                  <a:pt x="3073571" y="18288"/>
                </a:cubicBezTo>
                <a:cubicBezTo>
                  <a:pt x="2827187" y="40553"/>
                  <a:pt x="2767387" y="1863"/>
                  <a:pt x="2552216" y="18288"/>
                </a:cubicBezTo>
                <a:cubicBezTo>
                  <a:pt x="2337046" y="34713"/>
                  <a:pt x="2181871" y="19527"/>
                  <a:pt x="1903553" y="18288"/>
                </a:cubicBezTo>
                <a:cubicBezTo>
                  <a:pt x="1625235" y="17049"/>
                  <a:pt x="1557672" y="24174"/>
                  <a:pt x="1212454" y="18288"/>
                </a:cubicBezTo>
                <a:cubicBezTo>
                  <a:pt x="867236" y="12402"/>
                  <a:pt x="874382" y="15627"/>
                  <a:pt x="733535" y="18288"/>
                </a:cubicBezTo>
                <a:cubicBezTo>
                  <a:pt x="592688" y="20949"/>
                  <a:pt x="183477" y="14753"/>
                  <a:pt x="0" y="18288"/>
                </a:cubicBezTo>
                <a:cubicBezTo>
                  <a:pt x="-229" y="14222"/>
                  <a:pt x="509" y="5816"/>
                  <a:pt x="0" y="0"/>
                </a:cubicBezTo>
                <a:close/>
              </a:path>
              <a:path w="4243589" h="18288" stroke="0" extrusionOk="0">
                <a:moveTo>
                  <a:pt x="0" y="0"/>
                </a:moveTo>
                <a:cubicBezTo>
                  <a:pt x="143690" y="16630"/>
                  <a:pt x="266667" y="14847"/>
                  <a:pt x="521355" y="0"/>
                </a:cubicBezTo>
                <a:cubicBezTo>
                  <a:pt x="776043" y="-14847"/>
                  <a:pt x="814491" y="-17363"/>
                  <a:pt x="1000275" y="0"/>
                </a:cubicBezTo>
                <a:cubicBezTo>
                  <a:pt x="1186059" y="17363"/>
                  <a:pt x="1352504" y="-23507"/>
                  <a:pt x="1521630" y="0"/>
                </a:cubicBezTo>
                <a:cubicBezTo>
                  <a:pt x="1690756" y="23507"/>
                  <a:pt x="1889525" y="5871"/>
                  <a:pt x="2127857" y="0"/>
                </a:cubicBezTo>
                <a:cubicBezTo>
                  <a:pt x="2366189" y="-5871"/>
                  <a:pt x="2620628" y="-27997"/>
                  <a:pt x="2776520" y="0"/>
                </a:cubicBezTo>
                <a:cubicBezTo>
                  <a:pt x="2932412" y="27997"/>
                  <a:pt x="3131683" y="-25073"/>
                  <a:pt x="3467618" y="0"/>
                </a:cubicBezTo>
                <a:cubicBezTo>
                  <a:pt x="3803553" y="25073"/>
                  <a:pt x="4017371" y="3071"/>
                  <a:pt x="4243589" y="0"/>
                </a:cubicBezTo>
                <a:cubicBezTo>
                  <a:pt x="4243134" y="6162"/>
                  <a:pt x="4243492" y="11775"/>
                  <a:pt x="4243589" y="18288"/>
                </a:cubicBezTo>
                <a:cubicBezTo>
                  <a:pt x="4017834" y="-5779"/>
                  <a:pt x="3834586" y="13376"/>
                  <a:pt x="3594926" y="18288"/>
                </a:cubicBezTo>
                <a:cubicBezTo>
                  <a:pt x="3355266" y="23200"/>
                  <a:pt x="3204179" y="2869"/>
                  <a:pt x="2903827" y="18288"/>
                </a:cubicBezTo>
                <a:cubicBezTo>
                  <a:pt x="2603475" y="33707"/>
                  <a:pt x="2526187" y="46187"/>
                  <a:pt x="2212729" y="18288"/>
                </a:cubicBezTo>
                <a:cubicBezTo>
                  <a:pt x="1899271" y="-9611"/>
                  <a:pt x="1966289" y="29692"/>
                  <a:pt x="1733809" y="18288"/>
                </a:cubicBezTo>
                <a:cubicBezTo>
                  <a:pt x="1501329" y="6884"/>
                  <a:pt x="1343612" y="12492"/>
                  <a:pt x="1085146" y="18288"/>
                </a:cubicBezTo>
                <a:cubicBezTo>
                  <a:pt x="826680" y="24084"/>
                  <a:pt x="778184" y="35607"/>
                  <a:pt x="521355" y="18288"/>
                </a:cubicBezTo>
                <a:cubicBezTo>
                  <a:pt x="264526" y="969"/>
                  <a:pt x="120277" y="4268"/>
                  <a:pt x="0" y="18288"/>
                </a:cubicBezTo>
                <a:cubicBezTo>
                  <a:pt x="766" y="10800"/>
                  <a:pt x="-457" y="8180"/>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Espace réservé du contenu 2">
            <a:extLst>
              <a:ext uri="{FF2B5EF4-FFF2-40B4-BE49-F238E27FC236}">
                <a16:creationId xmlns:a16="http://schemas.microsoft.com/office/drawing/2014/main" id="{F51165A7-353D-4136-B5C3-EAF430F77A98}"/>
              </a:ext>
            </a:extLst>
          </p:cNvPr>
          <p:cNvSpPr>
            <a:spLocks noGrp="1"/>
          </p:cNvSpPr>
          <p:nvPr>
            <p:ph idx="1"/>
          </p:nvPr>
        </p:nvSpPr>
        <p:spPr>
          <a:xfrm>
            <a:off x="5297762" y="2706624"/>
            <a:ext cx="6251110" cy="3483864"/>
          </a:xfrm>
        </p:spPr>
        <p:txBody>
          <a:bodyPr>
            <a:normAutofit/>
          </a:bodyPr>
          <a:lstStyle/>
          <a:p>
            <a:r>
              <a:rPr lang="en-US" sz="1900" dirty="0"/>
              <a:t>In Reference image quality evaluation, called blind / no reference image space Quality we use </a:t>
            </a:r>
            <a:r>
              <a:rPr lang="en-US" sz="1900" dirty="0" err="1"/>
              <a:t>twho</a:t>
            </a:r>
            <a:r>
              <a:rPr lang="en-US" sz="1900" dirty="0"/>
              <a:t> basic terms :</a:t>
            </a:r>
          </a:p>
          <a:p>
            <a:pPr marL="0" indent="0">
              <a:buNone/>
            </a:pPr>
            <a:endParaRPr lang="fr-FR" sz="1900" dirty="0"/>
          </a:p>
          <a:p>
            <a:pPr marL="0" indent="0">
              <a:buNone/>
            </a:pPr>
            <a:r>
              <a:rPr lang="fr-FR" sz="1900" dirty="0" err="1"/>
              <a:t>Distortion</a:t>
            </a:r>
            <a:r>
              <a:rPr lang="fr-FR" sz="1900" dirty="0"/>
              <a:t> image (</a:t>
            </a:r>
            <a:r>
              <a:rPr lang="fr-FR" sz="1900" dirty="0" err="1"/>
              <a:t>twisted</a:t>
            </a:r>
            <a:r>
              <a:rPr lang="fr-FR" sz="1900" dirty="0"/>
              <a:t> image) : </a:t>
            </a:r>
            <a:r>
              <a:rPr lang="en-US" sz="1900" dirty="0"/>
              <a:t>distortion images refer to the original image that is distorted by fuzzy, noise, watermark, color transformation, geometric transformation.</a:t>
            </a:r>
          </a:p>
          <a:p>
            <a:pPr marL="0" indent="0">
              <a:buNone/>
            </a:pPr>
            <a:endParaRPr lang="en-US" sz="1900" dirty="0"/>
          </a:p>
          <a:p>
            <a:pPr marL="0" indent="0">
              <a:buNone/>
            </a:pPr>
            <a:r>
              <a:rPr lang="fr-FR" sz="1900" dirty="0"/>
              <a:t>Nature image</a:t>
            </a:r>
            <a:r>
              <a:rPr lang="en-US" sz="1900" dirty="0"/>
              <a:t> : Natural image refers to an image that is directly taken by the camera without post-processing.</a:t>
            </a:r>
            <a:endParaRPr lang="fr-FR" sz="1900" dirty="0"/>
          </a:p>
        </p:txBody>
      </p:sp>
    </p:spTree>
    <p:extLst>
      <p:ext uri="{BB962C8B-B14F-4D97-AF65-F5344CB8AC3E}">
        <p14:creationId xmlns:p14="http://schemas.microsoft.com/office/powerpoint/2010/main" val="126207475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82C1D2-BE1A-4330-B2D7-5FB2BA9C87AA}"/>
              </a:ext>
            </a:extLst>
          </p:cNvPr>
          <p:cNvSpPr>
            <a:spLocks noGrp="1"/>
          </p:cNvSpPr>
          <p:nvPr>
            <p:ph type="title"/>
          </p:nvPr>
        </p:nvSpPr>
        <p:spPr/>
        <p:txBody>
          <a:bodyPr/>
          <a:lstStyle/>
          <a:p>
            <a:r>
              <a:rPr lang="fr-FR" dirty="0"/>
              <a:t>The </a:t>
            </a:r>
            <a:r>
              <a:rPr lang="fr-FR" dirty="0" err="1"/>
              <a:t>steps</a:t>
            </a:r>
            <a:r>
              <a:rPr lang="fr-FR" dirty="0"/>
              <a:t> </a:t>
            </a:r>
            <a:r>
              <a:rPr lang="fr-FR" dirty="0" err="1"/>
              <a:t>involved</a:t>
            </a:r>
            <a:r>
              <a:rPr lang="fr-FR" dirty="0"/>
              <a:t> in </a:t>
            </a:r>
            <a:r>
              <a:rPr lang="fr-FR" dirty="0" err="1"/>
              <a:t>calculating</a:t>
            </a:r>
            <a:r>
              <a:rPr lang="fr-FR" dirty="0"/>
              <a:t> BRISQUE</a:t>
            </a:r>
          </a:p>
        </p:txBody>
      </p:sp>
      <p:pic>
        <p:nvPicPr>
          <p:cNvPr id="5" name="Espace réservé du contenu 4">
            <a:extLst>
              <a:ext uri="{FF2B5EF4-FFF2-40B4-BE49-F238E27FC236}">
                <a16:creationId xmlns:a16="http://schemas.microsoft.com/office/drawing/2014/main" id="{6C0271B1-D3E7-492F-9294-15871FC5871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19199" y="2277268"/>
            <a:ext cx="10357993" cy="3661713"/>
          </a:xfrm>
        </p:spPr>
      </p:pic>
    </p:spTree>
    <p:extLst>
      <p:ext uri="{BB962C8B-B14F-4D97-AF65-F5344CB8AC3E}">
        <p14:creationId xmlns:p14="http://schemas.microsoft.com/office/powerpoint/2010/main" val="17763799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3B47FC9C-2ED3-4100-A4EF-E8CDFEE106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Espace réservé du contenu 8">
            <a:extLst>
              <a:ext uri="{FF2B5EF4-FFF2-40B4-BE49-F238E27FC236}">
                <a16:creationId xmlns:a16="http://schemas.microsoft.com/office/drawing/2014/main" id="{21B9B2E8-8510-48B3-B10D-683CE5B43BF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433513" y="555625"/>
            <a:ext cx="4629150" cy="4629150"/>
          </a:xfrm>
        </p:spPr>
      </p:pic>
      <p:sp>
        <p:nvSpPr>
          <p:cNvPr id="10" name="ZoneTexte 9">
            <a:extLst>
              <a:ext uri="{FF2B5EF4-FFF2-40B4-BE49-F238E27FC236}">
                <a16:creationId xmlns:a16="http://schemas.microsoft.com/office/drawing/2014/main" id="{4E2BA212-AC92-4560-A270-E28BCB80E8FB}"/>
              </a:ext>
            </a:extLst>
          </p:cNvPr>
          <p:cNvSpPr txBox="1"/>
          <p:nvPr/>
        </p:nvSpPr>
        <p:spPr>
          <a:xfrm>
            <a:off x="1433513" y="4257675"/>
            <a:ext cx="4629150" cy="927100"/>
          </a:xfrm>
          <a:prstGeom prst="rect">
            <a:avLst/>
          </a:prstGeom>
          <a:solidFill>
            <a:srgbClr val="000000">
              <a:alpha val="50000"/>
            </a:srgbClr>
          </a:solidFill>
          <a:ln>
            <a:noFill/>
          </a:ln>
        </p:spPr>
        <p:txBody>
          <a:bodyPr wrap="square" rtlCol="0" anchor="ctr">
            <a:noAutofit/>
          </a:bodyPr>
          <a:lstStyle/>
          <a:p>
            <a:pPr algn="ctr">
              <a:spcAft>
                <a:spcPts val="600"/>
              </a:spcAft>
            </a:pPr>
            <a:r>
              <a:rPr lang="fr-FR" sz="1300">
                <a:solidFill>
                  <a:srgbClr val="FFFFFF"/>
                </a:solidFill>
              </a:rPr>
              <a:t>IQA = 30.16</a:t>
            </a:r>
          </a:p>
        </p:txBody>
      </p:sp>
      <p:pic>
        <p:nvPicPr>
          <p:cNvPr id="12" name="Image 11" descr="Une image contenant carte&#10;&#10;Description générée automatiquement">
            <a:extLst>
              <a:ext uri="{FF2B5EF4-FFF2-40B4-BE49-F238E27FC236}">
                <a16:creationId xmlns:a16="http://schemas.microsoft.com/office/drawing/2014/main" id="{FFA3C4F1-9066-4DC8-B4AC-246B42530B8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26163" y="555625"/>
            <a:ext cx="4629150" cy="4629150"/>
          </a:xfrm>
          <a:prstGeom prst="rect">
            <a:avLst/>
          </a:prstGeom>
        </p:spPr>
      </p:pic>
      <p:sp>
        <p:nvSpPr>
          <p:cNvPr id="13" name="ZoneTexte 12">
            <a:extLst>
              <a:ext uri="{FF2B5EF4-FFF2-40B4-BE49-F238E27FC236}">
                <a16:creationId xmlns:a16="http://schemas.microsoft.com/office/drawing/2014/main" id="{CA37D733-9794-41E8-84DE-A16CAA518B02}"/>
              </a:ext>
            </a:extLst>
          </p:cNvPr>
          <p:cNvSpPr txBox="1"/>
          <p:nvPr/>
        </p:nvSpPr>
        <p:spPr>
          <a:xfrm>
            <a:off x="6126163" y="4257675"/>
            <a:ext cx="4629150" cy="927100"/>
          </a:xfrm>
          <a:prstGeom prst="rect">
            <a:avLst/>
          </a:prstGeom>
          <a:solidFill>
            <a:srgbClr val="000000">
              <a:alpha val="50000"/>
            </a:srgbClr>
          </a:solidFill>
          <a:ln>
            <a:noFill/>
          </a:ln>
        </p:spPr>
        <p:txBody>
          <a:bodyPr wrap="square" rtlCol="0" anchor="ctr">
            <a:noAutofit/>
          </a:bodyPr>
          <a:lstStyle/>
          <a:p>
            <a:pPr algn="ctr">
              <a:spcAft>
                <a:spcPts val="600"/>
              </a:spcAft>
            </a:pPr>
            <a:r>
              <a:rPr lang="fr-FR" sz="1300">
                <a:solidFill>
                  <a:srgbClr val="FFFFFF"/>
                </a:solidFill>
              </a:rPr>
              <a:t>IQA = 21.50</a:t>
            </a:r>
          </a:p>
        </p:txBody>
      </p:sp>
      <p:sp>
        <p:nvSpPr>
          <p:cNvPr id="2" name="Titre 1">
            <a:extLst>
              <a:ext uri="{FF2B5EF4-FFF2-40B4-BE49-F238E27FC236}">
                <a16:creationId xmlns:a16="http://schemas.microsoft.com/office/drawing/2014/main" id="{FD996054-E460-4284-BFC4-70AA73D7EE5A}"/>
              </a:ext>
            </a:extLst>
          </p:cNvPr>
          <p:cNvSpPr>
            <a:spLocks noGrp="1"/>
          </p:cNvSpPr>
          <p:nvPr>
            <p:ph type="title"/>
          </p:nvPr>
        </p:nvSpPr>
        <p:spPr>
          <a:xfrm>
            <a:off x="838200" y="5358141"/>
            <a:ext cx="10515600" cy="942664"/>
          </a:xfrm>
        </p:spPr>
        <p:txBody>
          <a:bodyPr vert="horz" lIns="91440" tIns="45720" rIns="91440" bIns="45720" rtlCol="0" anchor="ctr">
            <a:normAutofit/>
          </a:bodyPr>
          <a:lstStyle/>
          <a:p>
            <a:pPr algn="ctr"/>
            <a:r>
              <a:rPr lang="en-US" sz="5200" kern="1200">
                <a:solidFill>
                  <a:schemeClr val="tx1"/>
                </a:solidFill>
                <a:latin typeface="+mj-lt"/>
                <a:ea typeface="+mj-ea"/>
                <a:cs typeface="+mj-cs"/>
              </a:rPr>
              <a:t>Resultats</a:t>
            </a:r>
          </a:p>
        </p:txBody>
      </p:sp>
    </p:spTree>
    <p:extLst>
      <p:ext uri="{BB962C8B-B14F-4D97-AF65-F5344CB8AC3E}">
        <p14:creationId xmlns:p14="http://schemas.microsoft.com/office/powerpoint/2010/main" val="226360356"/>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607</TotalTime>
  <Words>290</Words>
  <Application>Microsoft Office PowerPoint</Application>
  <PresentationFormat>Grand écran</PresentationFormat>
  <Paragraphs>29</Paragraphs>
  <Slides>6</Slides>
  <Notes>0</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6</vt:i4>
      </vt:variant>
    </vt:vector>
  </HeadingPairs>
  <TitlesOfParts>
    <vt:vector size="13" baseType="lpstr">
      <vt:lpstr>Microsoft YaHei</vt:lpstr>
      <vt:lpstr>Arial</vt:lpstr>
      <vt:lpstr>Calibri</vt:lpstr>
      <vt:lpstr>Calibri Light</vt:lpstr>
      <vt:lpstr>FlhgdfFnybgkBymdstTimes-Roman</vt:lpstr>
      <vt:lpstr>KqrbvsTjlwxwNjpkhnTimes-Bold</vt:lpstr>
      <vt:lpstr>Thème Office</vt:lpstr>
      <vt:lpstr>Blind Image Quality Assessment</vt:lpstr>
      <vt:lpstr>What is image quality assessment ? </vt:lpstr>
      <vt:lpstr>The objective evaluation</vt:lpstr>
      <vt:lpstr>No-Reference Methods</vt:lpstr>
      <vt:lpstr>The steps involved in calculating BRISQUE</vt:lpstr>
      <vt:lpstr>Resultats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Blind Image Quality Assessment</dc:title>
  <dc:creator>bouyao@gmail.com</dc:creator>
  <cp:lastModifiedBy>bouyao@gmail.com</cp:lastModifiedBy>
  <cp:revision>5</cp:revision>
  <dcterms:created xsi:type="dcterms:W3CDTF">2022-01-16T01:39:53Z</dcterms:created>
  <dcterms:modified xsi:type="dcterms:W3CDTF">2022-01-16T11:47:22Z</dcterms:modified>
</cp:coreProperties>
</file>

<file path=docProps/thumbnail.jpeg>
</file>